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68" r:id="rId4"/>
    <p:sldId id="259" r:id="rId5"/>
    <p:sldId id="262" r:id="rId6"/>
    <p:sldId id="263" r:id="rId7"/>
    <p:sldId id="264" r:id="rId8"/>
    <p:sldId id="269" r:id="rId9"/>
    <p:sldId id="261" r:id="rId10"/>
    <p:sldId id="270" r:id="rId11"/>
    <p:sldId id="266" r:id="rId12"/>
    <p:sldId id="271" r:id="rId13"/>
    <p:sldId id="260" r:id="rId14"/>
    <p:sldId id="272" r:id="rId15"/>
    <p:sldId id="267" r:id="rId16"/>
    <p:sldId id="258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F6E24-4945-451E-9455-6314C4F1AA43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C041A-4B75-42DD-816F-BB9BF8A63F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6D678-B62C-4C42-8C04-98E2BEFB244E}" type="datetimeFigureOut">
              <a:rPr lang="en-US" smtClean="0"/>
              <a:pPr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1376C-C91E-4B9A-9617-49417C140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hyperlink" Target="https://www.gaspard.ca/formulair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.gif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jourdanne@gaspard.ca" TargetMode="External"/><Relationship Id="rId7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7.png"/><Relationship Id="rId4" Type="http://schemas.openxmlformats.org/officeDocument/2006/relationships/hyperlink" Target="https://www.gaspard.ca/template/forms/2019_forms/Gaspard_Order_Guide_2019_Web_Fr.pdf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1295400"/>
            <a:ext cx="3657600" cy="13080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solidFill>
                  <a:schemeClr val="bg2">
                    <a:lumMod val="50000"/>
                  </a:schemeClr>
                </a:solidFill>
                <a:latin typeface="Bahnschrift SemiBold Condensed" pitchFamily="34" charset="0"/>
              </a:rPr>
              <a:t>COMMENT REMPLIR MON FORMULAIRE DE COMMANDE ?</a:t>
            </a:r>
          </a:p>
          <a:p>
            <a:pPr algn="ctr"/>
            <a:endParaRPr lang="fr-CA" sz="900" dirty="0" smtClean="0">
              <a:solidFill>
                <a:schemeClr val="bg2">
                  <a:lumMod val="50000"/>
                </a:schemeClr>
              </a:solidFill>
              <a:latin typeface="Bahnschrift SemiBold Condensed" pitchFamily="34" charset="0"/>
            </a:endParaRPr>
          </a:p>
          <a:p>
            <a:pPr algn="ctr"/>
            <a:r>
              <a:rPr lang="fr-CA" sz="1400" dirty="0" smtClean="0">
                <a:solidFill>
                  <a:schemeClr val="bg2">
                    <a:lumMod val="50000"/>
                  </a:schemeClr>
                </a:solidFill>
                <a:latin typeface="Chaucer" pitchFamily="2" charset="0"/>
              </a:rPr>
              <a:t>Une graduation réussie, est une graduation préparée.</a:t>
            </a:r>
            <a:endParaRPr lang="fr-CA" sz="1400" dirty="0">
              <a:solidFill>
                <a:schemeClr val="bg2">
                  <a:lumMod val="50000"/>
                </a:schemeClr>
              </a:solidFill>
              <a:latin typeface="Chaucer" pitchFamily="2" charset="0"/>
            </a:endParaRPr>
          </a:p>
        </p:txBody>
      </p:sp>
      <p:pic>
        <p:nvPicPr>
          <p:cNvPr id="17410" name="Picture 2" descr="Image result for gaspard lp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96200" y="6172200"/>
            <a:ext cx="1295400" cy="4869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4421787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76200"/>
            <a:ext cx="2514600" cy="6096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latin typeface="Chaucer" pitchFamily="2" charset="0"/>
              </a:rPr>
              <a:t>Nos onglets</a:t>
            </a:r>
            <a:endParaRPr lang="fr-CA" dirty="0">
              <a:latin typeface="Chaucer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6172200"/>
            <a:ext cx="510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 smtClean="0">
                <a:latin typeface="Arial Narrow" pitchFamily="34" charset="0"/>
              </a:rPr>
              <a:t>Obtenir mon formulaire de commande :</a:t>
            </a:r>
            <a:r>
              <a:rPr lang="en-US" sz="1200" dirty="0" smtClean="0">
                <a:hlinkClick r:id="rId4"/>
              </a:rPr>
              <a:t>https://www.gaspard.ca/formulaires/</a:t>
            </a:r>
            <a:endParaRPr lang="fr-CA" sz="1200" dirty="0"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5486400"/>
            <a:ext cx="3429000" cy="30480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81600" y="533400"/>
            <a:ext cx="2362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dirty="0" smtClean="0">
                <a:latin typeface="Arial Narrow" pitchFamily="34" charset="0"/>
              </a:rPr>
              <a:t>Notre formulaire se divise en 5 onglets.</a:t>
            </a: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b="1" dirty="0" smtClean="0">
                <a:latin typeface="Arial Narrow" pitchFamily="34" charset="0"/>
              </a:rPr>
              <a:t>1- Instructions: </a:t>
            </a:r>
            <a:r>
              <a:rPr lang="fr-CA" sz="1600" dirty="0" smtClean="0">
                <a:latin typeface="Arial Narrow" pitchFamily="34" charset="0"/>
              </a:rPr>
              <a:t>Il vous décrit les étapes à suivre. Onglet d’aide.</a:t>
            </a: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b="1" dirty="0" smtClean="0">
                <a:latin typeface="Arial Narrow" pitchFamily="34" charset="0"/>
              </a:rPr>
              <a:t>2- Sommaire: </a:t>
            </a:r>
            <a:r>
              <a:rPr lang="fr-CA" sz="1600" dirty="0" smtClean="0">
                <a:latin typeface="Arial Narrow" pitchFamily="34" charset="0"/>
              </a:rPr>
              <a:t>Contient le Formulaire de commande qui détail vos achats.</a:t>
            </a:r>
            <a:endParaRPr lang="fr-CA" sz="16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b="1" dirty="0" smtClean="0">
                <a:latin typeface="Arial Narrow" pitchFamily="34" charset="0"/>
              </a:rPr>
              <a:t>3- Liste Étudiants: </a:t>
            </a:r>
            <a:r>
              <a:rPr lang="fr-CA" sz="1600" dirty="0" smtClean="0">
                <a:latin typeface="Arial Narrow" pitchFamily="34" charset="0"/>
              </a:rPr>
              <a:t>Pour insérer votre liste d’étudiants. </a:t>
            </a: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b="1" dirty="0" smtClean="0">
                <a:latin typeface="Arial Narrow" pitchFamily="34" charset="0"/>
              </a:rPr>
              <a:t>4-Liste Faculté: </a:t>
            </a:r>
            <a:r>
              <a:rPr lang="fr-CA" sz="1600" dirty="0" smtClean="0">
                <a:latin typeface="Arial Narrow" pitchFamily="34" charset="0"/>
              </a:rPr>
              <a:t>Pour insérer votre liste d’enseignants.</a:t>
            </a: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b="1" dirty="0" smtClean="0">
                <a:latin typeface="Arial Narrow" pitchFamily="34" charset="0"/>
              </a:rPr>
              <a:t>5- Commande en vrac:</a:t>
            </a:r>
          </a:p>
          <a:p>
            <a:pPr algn="ctr"/>
            <a:r>
              <a:rPr lang="fr-CA" sz="1600" dirty="0" smtClean="0">
                <a:latin typeface="Arial Narrow" pitchFamily="34" charset="0"/>
              </a:rPr>
              <a:t>Si vous souhaitez commander sans liste d’étudiants.</a:t>
            </a:r>
            <a:endParaRPr lang="fr-CA" sz="16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endParaRPr lang="en-US" sz="1600" dirty="0">
              <a:latin typeface="Arial Narrow" pitchFamily="34" charset="0"/>
            </a:endParaRPr>
          </a:p>
        </p:txBody>
      </p:sp>
      <p:pic>
        <p:nvPicPr>
          <p:cNvPr id="10" name="Picture 2" descr="Image result for gaspard lp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09800" y="17526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 smtClean="0">
                <a:solidFill>
                  <a:schemeClr val="bg1">
                    <a:lumMod val="95000"/>
                  </a:schemeClr>
                </a:solidFill>
                <a:latin typeface="Chaucer" pitchFamily="2" charset="0"/>
              </a:rPr>
              <a:t>2- Le Sommaire</a:t>
            </a:r>
            <a:endParaRPr lang="fr-CA" sz="5400" dirty="0">
              <a:solidFill>
                <a:schemeClr val="bg1">
                  <a:lumMod val="95000"/>
                </a:schemeClr>
              </a:solidFill>
              <a:latin typeface="Chaucer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029200"/>
            <a:ext cx="4724400" cy="1317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38400"/>
            <a:ext cx="4743189" cy="2438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4724400" cy="1981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05600" y="152400"/>
            <a:ext cx="2438400" cy="6096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latin typeface="Chaucer" pitchFamily="2" charset="0"/>
              </a:rPr>
              <a:t>Sommaire</a:t>
            </a:r>
            <a:endParaRPr lang="fr-CA" dirty="0">
              <a:latin typeface="Chaucer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1219200"/>
            <a:ext cx="2895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dirty="0" smtClean="0">
                <a:latin typeface="Arial Narrow" pitchFamily="34" charset="0"/>
              </a:rPr>
              <a:t>Le formulaire de commande est primordiale. Il nous </a:t>
            </a:r>
            <a:r>
              <a:rPr lang="fr-CA" sz="1600" dirty="0" smtClean="0">
                <a:latin typeface="Arial Narrow" pitchFamily="34" charset="0"/>
              </a:rPr>
              <a:t>permet </a:t>
            </a:r>
            <a:r>
              <a:rPr lang="fr-CA" sz="1600" dirty="0" smtClean="0">
                <a:latin typeface="Arial Narrow" pitchFamily="34" charset="0"/>
              </a:rPr>
              <a:t>de récolter toutes les informations nécessaires à la création de votre commande.</a:t>
            </a: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endParaRPr lang="fr-CA" sz="1600" dirty="0" smtClean="0">
              <a:latin typeface="Arial Narrow" pitchFamily="34" charset="0"/>
            </a:endParaRPr>
          </a:p>
          <a:p>
            <a:pPr algn="ctr"/>
            <a:r>
              <a:rPr lang="fr-CA" sz="1600" dirty="0" smtClean="0">
                <a:latin typeface="Arial Narrow" pitchFamily="34" charset="0"/>
              </a:rPr>
              <a:t>Le formulaire nous assure la conformité de vos souhaits, et évite les erreurs ( </a:t>
            </a:r>
            <a:r>
              <a:rPr lang="fr-CA" sz="1600" i="1" dirty="0" smtClean="0">
                <a:latin typeface="Arial Narrow" pitchFamily="34" charset="0"/>
              </a:rPr>
              <a:t>mauvaise adresse, mauvaise couleur, quantité souhaitée …)</a:t>
            </a:r>
          </a:p>
          <a:p>
            <a:pPr algn="ctr"/>
            <a:endParaRPr lang="fr-CA" sz="1600" i="1" dirty="0" smtClean="0">
              <a:latin typeface="Arial Narrow" pitchFamily="34" charset="0"/>
            </a:endParaRPr>
          </a:p>
          <a:p>
            <a:pPr algn="ctr"/>
            <a:endParaRPr lang="fr-CA" sz="1600" i="1" dirty="0" smtClean="0">
              <a:latin typeface="Arial Narrow" pitchFamily="34" charset="0"/>
            </a:endParaRPr>
          </a:p>
          <a:p>
            <a:pPr algn="ctr"/>
            <a:endParaRPr lang="fr-CA" sz="1600" i="1" dirty="0" smtClean="0">
              <a:latin typeface="Arial Narrow" pitchFamily="34" charset="0"/>
            </a:endParaRPr>
          </a:p>
          <a:p>
            <a:pPr algn="ctr"/>
            <a:r>
              <a:rPr lang="fr-CA" sz="1600" dirty="0" smtClean="0">
                <a:latin typeface="Arial Narrow" pitchFamily="34" charset="0"/>
              </a:rPr>
              <a:t>Ce formulaire ce découpe en 3 points que nous allons détailler…</a:t>
            </a:r>
            <a:endParaRPr lang="fr-CA" sz="1600" dirty="0">
              <a:latin typeface="Arial Narrow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11430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1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43400" y="35052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2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43400" y="54102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3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pic>
        <p:nvPicPr>
          <p:cNvPr id="16" name="Picture 2" descr="Image result for gaspard lp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6400800"/>
            <a:ext cx="4724400" cy="18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3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0"/>
            <a:ext cx="5562600" cy="2547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05600" y="152400"/>
            <a:ext cx="2438400" cy="6096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latin typeface="Chaucer" pitchFamily="2" charset="0"/>
              </a:rPr>
              <a:t>Sommaire</a:t>
            </a:r>
            <a:endParaRPr lang="fr-CA" dirty="0">
              <a:latin typeface="Chaucer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2590800"/>
            <a:ext cx="3048000" cy="12954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91000" y="2590800"/>
            <a:ext cx="2438400" cy="10668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3962400"/>
            <a:ext cx="3048000" cy="8382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91000" y="3657600"/>
            <a:ext cx="2438400" cy="1143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ne Callout 1 14"/>
          <p:cNvSpPr/>
          <p:nvPr/>
        </p:nvSpPr>
        <p:spPr>
          <a:xfrm>
            <a:off x="5410200" y="990600"/>
            <a:ext cx="2057400" cy="1295400"/>
          </a:xfrm>
          <a:prstGeom prst="borderCallout1">
            <a:avLst>
              <a:gd name="adj1" fmla="val 45655"/>
              <a:gd name="adj2" fmla="val 589"/>
              <a:gd name="adj3" fmla="val 135316"/>
              <a:gd name="adj4" fmla="val -23069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Indiquez votre date de cérémonie, ainsi que la date de livraison souhaitée.</a:t>
            </a:r>
            <a:endParaRPr lang="fr-CA" sz="1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>
          <a:xfrm rot="10800000">
            <a:off x="1524000" y="5181600"/>
            <a:ext cx="1981200" cy="1143000"/>
          </a:xfrm>
          <a:prstGeom prst="wedgeRoundRectCallout">
            <a:avLst>
              <a:gd name="adj1" fmla="val -28738"/>
              <a:gd name="adj2" fmla="val 8351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smtClean="0">
                <a:latin typeface="Arial Narrow" pitchFamily="34" charset="0"/>
              </a:rPr>
              <a:t> </a:t>
            </a:r>
            <a:endParaRPr lang="en-US" dirty="0"/>
          </a:p>
        </p:txBody>
      </p:sp>
      <p:sp>
        <p:nvSpPr>
          <p:cNvPr id="17" name="Rounded Rectangular Callout 16"/>
          <p:cNvSpPr/>
          <p:nvPr/>
        </p:nvSpPr>
        <p:spPr>
          <a:xfrm rot="10800000" flipH="1">
            <a:off x="4724400" y="5257800"/>
            <a:ext cx="2133600" cy="1143000"/>
          </a:xfrm>
          <a:prstGeom prst="wedgeRoundRectCallout">
            <a:avLst>
              <a:gd name="adj1" fmla="val -28738"/>
              <a:gd name="adj2" fmla="val 8351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24000" y="5257800"/>
            <a:ext cx="205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dirty="0" smtClean="0">
                <a:latin typeface="Arial Narrow" pitchFamily="34" charset="0"/>
              </a:rPr>
              <a:t>À remplir seulement si la personne en charge de la facturation est différente.</a:t>
            </a:r>
            <a:endParaRPr lang="fr-CA" sz="1600" dirty="0"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0600" y="53340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dirty="0" smtClean="0">
                <a:latin typeface="Arial Narrow" pitchFamily="34" charset="0"/>
              </a:rPr>
              <a:t>À remplir seulement si l’adresse de livraison est différente de celle de l’établissement.</a:t>
            </a:r>
            <a:endParaRPr lang="fr-CA" sz="1600" dirty="0">
              <a:latin typeface="Arial Narrow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295400" y="304800"/>
            <a:ext cx="2590800" cy="1600200"/>
          </a:xfrm>
          <a:prstGeom prst="wedgeRoundRectCallout">
            <a:avLst>
              <a:gd name="adj1" fmla="val -19580"/>
              <a:gd name="adj2" fmla="val 9474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Remplissez le NOM et les COORDONNÉES de votre établissement. Ainsi que la personne en charge de la commande.</a:t>
            </a:r>
            <a:endParaRPr lang="fr-CA" sz="1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943600" y="32004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1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pic>
        <p:nvPicPr>
          <p:cNvPr id="22" name="Picture 2" descr="Image result for gaspard lp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5715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/>
          <p:cNvSpPr/>
          <p:nvPr/>
        </p:nvSpPr>
        <p:spPr>
          <a:xfrm>
            <a:off x="914400" y="3962400"/>
            <a:ext cx="5867400" cy="10668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FF00"/>
                </a:solidFill>
              </a:ln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2362200"/>
            <a:ext cx="5715000" cy="10668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05600" y="152400"/>
            <a:ext cx="2438400" cy="6096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latin typeface="Chaucer" pitchFamily="2" charset="0"/>
              </a:rPr>
              <a:t>Sommaire</a:t>
            </a:r>
            <a:endParaRPr lang="fr-CA" dirty="0">
              <a:latin typeface="Chaucer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00800" y="33528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2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295400" y="152400"/>
            <a:ext cx="2971800" cy="2057400"/>
          </a:xfrm>
          <a:prstGeom prst="wedgeRoundRectCallout">
            <a:avLst>
              <a:gd name="adj1" fmla="val -6476"/>
              <a:gd name="adj2" fmla="val 6233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6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Remplissez cette partie si vous souhaitez LOUER vos toges et étoles en V*. </a:t>
            </a:r>
          </a:p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 Notez que les Mortiers et Glands sont uniquement disponible à l’achat.</a:t>
            </a:r>
          </a:p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Indiquez les quantités et couleurs souhaitées.</a:t>
            </a:r>
          </a:p>
          <a:p>
            <a:pPr algn="ctr"/>
            <a:r>
              <a:rPr lang="fr-CA" dirty="0" smtClean="0">
                <a:solidFill>
                  <a:schemeClr val="tx1"/>
                </a:solidFill>
                <a:latin typeface="Arial Narrow" pitchFamily="34" charset="0"/>
              </a:rPr>
              <a:t>.</a:t>
            </a:r>
            <a:endParaRPr lang="fr-CA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52800" y="2133600"/>
            <a:ext cx="2286000" cy="23622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562600" y="2133600"/>
            <a:ext cx="76200" cy="7620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514600" y="2133600"/>
            <a:ext cx="3124200" cy="23622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810000" y="2133600"/>
            <a:ext cx="1828800" cy="7620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514600" y="2133600"/>
            <a:ext cx="3124200" cy="7620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53000" y="1295400"/>
            <a:ext cx="1981200" cy="830997"/>
          </a:xfrm>
          <a:prstGeom prst="rect">
            <a:avLst/>
          </a:prstGeom>
          <a:noFill/>
          <a:ln w="12700">
            <a:solidFill>
              <a:srgbClr val="C0000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dirty="0" smtClean="0">
                <a:solidFill>
                  <a:srgbClr val="C00000"/>
                </a:solidFill>
                <a:latin typeface="Arial Narrow" pitchFamily="34" charset="0"/>
              </a:rPr>
              <a:t>Appuyez sur ces petits boutons rouge, pour consulter nos couleurs</a:t>
            </a:r>
            <a:r>
              <a:rPr lang="fr-CA" sz="1600" dirty="0" smtClean="0">
                <a:latin typeface="Arial Narrow" pitchFamily="34" charset="0"/>
              </a:rPr>
              <a:t>.</a:t>
            </a:r>
            <a:endParaRPr lang="fr-CA" sz="1600" dirty="0">
              <a:latin typeface="Arial Narrow" pitchFamily="34" charset="0"/>
            </a:endParaRPr>
          </a:p>
        </p:txBody>
      </p:sp>
      <p:sp>
        <p:nvSpPr>
          <p:cNvPr id="31" name="Rounded Rectangular Callout 30"/>
          <p:cNvSpPr/>
          <p:nvPr/>
        </p:nvSpPr>
        <p:spPr>
          <a:xfrm rot="10800000">
            <a:off x="3962400" y="5181600"/>
            <a:ext cx="2438400" cy="1524000"/>
          </a:xfrm>
          <a:prstGeom prst="wedgeRoundRectCallout">
            <a:avLst>
              <a:gd name="adj1" fmla="val 52758"/>
              <a:gd name="adj2" fmla="val 5980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28600" y="6400800"/>
            <a:ext cx="1447800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 smtClean="0">
                <a:latin typeface="Arial Narrow" pitchFamily="34" charset="0"/>
              </a:rPr>
              <a:t>* Voir questions fréquentes</a:t>
            </a:r>
            <a:endParaRPr lang="fr-CA" sz="900" dirty="0"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6200" y="5181600"/>
            <a:ext cx="24384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700" dirty="0" smtClean="0">
                <a:latin typeface="Arial Narrow" pitchFamily="34" charset="0"/>
              </a:rPr>
              <a:t>Remplissez cette partie si vous souhaitez ACHETER des toges, étoles en V*, mortiers et glands. Indiquez vos quantités et couleurs.</a:t>
            </a:r>
            <a:endParaRPr lang="fr-CA" sz="1700" dirty="0">
              <a:latin typeface="Arial Narrow" pitchFamily="34" charset="0"/>
            </a:endParaRPr>
          </a:p>
        </p:txBody>
      </p:sp>
      <p:pic>
        <p:nvPicPr>
          <p:cNvPr id="18" name="Picture 2" descr="Image result for gaspard lp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" grpId="0" animBg="1"/>
      <p:bldP spid="9" grpId="0" animBg="1"/>
      <p:bldP spid="28" grpId="0" animBg="1"/>
      <p:bldP spid="31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895600"/>
            <a:ext cx="6324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5334000"/>
            <a:ext cx="838200" cy="139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05600" y="152400"/>
            <a:ext cx="2438400" cy="6096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latin typeface="Chaucer" pitchFamily="2" charset="0"/>
              </a:rPr>
              <a:t>Sommaire</a:t>
            </a:r>
            <a:endParaRPr lang="fr-CA" dirty="0">
              <a:latin typeface="Chaucer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81800" y="3810000"/>
            <a:ext cx="533400" cy="457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haucer" pitchFamily="2" charset="0"/>
              </a:rPr>
              <a:t>3</a:t>
            </a:r>
            <a:endParaRPr lang="en-US" sz="2800" dirty="0">
              <a:solidFill>
                <a:schemeClr val="tx1"/>
              </a:solidFill>
              <a:latin typeface="Chauc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3048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Arial Narrow" pitchFamily="34" charset="0"/>
              </a:rPr>
              <a:t>La partie ACCESSOIRES, vous permet d’ACHETER vos articles parmi notre gamme d’accessoires.</a:t>
            </a:r>
          </a:p>
          <a:p>
            <a:pPr algn="ctr"/>
            <a:r>
              <a:rPr lang="fr-CA" dirty="0" smtClean="0">
                <a:latin typeface="Arial Narrow" pitchFamily="34" charset="0"/>
              </a:rPr>
              <a:t>Nous pouvons également personnaliser vos accessoires (ajouter un logo, couleur…)</a:t>
            </a:r>
            <a:endParaRPr lang="fr-CA" dirty="0">
              <a:latin typeface="Arial Narrow" pitchFamily="34" charset="0"/>
            </a:endParaRPr>
          </a:p>
        </p:txBody>
      </p:sp>
      <p:cxnSp>
        <p:nvCxnSpPr>
          <p:cNvPr id="10" name="Straight Arrow Connector 9"/>
          <p:cNvCxnSpPr>
            <a:stCxn id="1033" idx="2"/>
          </p:cNvCxnSpPr>
          <p:nvPr/>
        </p:nvCxnSpPr>
        <p:spPr>
          <a:xfrm>
            <a:off x="1083809" y="2799398"/>
            <a:ext cx="363991" cy="55340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030" idx="2"/>
          </p:cNvCxnSpPr>
          <p:nvPr/>
        </p:nvCxnSpPr>
        <p:spPr>
          <a:xfrm>
            <a:off x="3912269" y="2743200"/>
            <a:ext cx="50131" cy="6096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5486400"/>
            <a:ext cx="1143000" cy="74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685800" y="5257800"/>
            <a:ext cx="838200" cy="1468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/>
          <a:stretch>
            <a:fillRect/>
          </a:stretch>
        </p:blipFill>
        <p:spPr bwMode="auto">
          <a:xfrm>
            <a:off x="2895600" y="5257800"/>
            <a:ext cx="847725" cy="1454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Straight Arrow Connector 15"/>
          <p:cNvCxnSpPr>
            <a:stCxn id="1028" idx="0"/>
          </p:cNvCxnSpPr>
          <p:nvPr/>
        </p:nvCxnSpPr>
        <p:spPr>
          <a:xfrm flipV="1">
            <a:off x="1104900" y="4572000"/>
            <a:ext cx="342900" cy="685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29" idx="0"/>
          </p:cNvCxnSpPr>
          <p:nvPr/>
        </p:nvCxnSpPr>
        <p:spPr>
          <a:xfrm flipV="1">
            <a:off x="3319463" y="4572000"/>
            <a:ext cx="33337" cy="685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27" idx="0"/>
          </p:cNvCxnSpPr>
          <p:nvPr/>
        </p:nvCxnSpPr>
        <p:spPr>
          <a:xfrm flipH="1" flipV="1">
            <a:off x="6705600" y="4572000"/>
            <a:ext cx="495300" cy="9144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1600200"/>
            <a:ext cx="6617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3600" y="1371600"/>
            <a:ext cx="914400" cy="141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2000" y="1447800"/>
            <a:ext cx="643618" cy="135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Arrow Connector 33"/>
          <p:cNvCxnSpPr/>
          <p:nvPr/>
        </p:nvCxnSpPr>
        <p:spPr>
          <a:xfrm flipH="1" flipV="1">
            <a:off x="5105400" y="4648200"/>
            <a:ext cx="228600" cy="685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31" idx="2"/>
          </p:cNvCxnSpPr>
          <p:nvPr/>
        </p:nvCxnSpPr>
        <p:spPr>
          <a:xfrm flipH="1">
            <a:off x="6019800" y="2789339"/>
            <a:ext cx="381000" cy="48726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Image result for gaspard lp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09800" y="17526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solidFill>
                  <a:schemeClr val="bg1">
                    <a:lumMod val="95000"/>
                  </a:schemeClr>
                </a:solidFill>
                <a:latin typeface="Chaucer" pitchFamily="2" charset="0"/>
              </a:rPr>
              <a:t>3- Étudiants</a:t>
            </a:r>
            <a:endParaRPr lang="fr-CA" sz="5400" dirty="0">
              <a:solidFill>
                <a:schemeClr val="bg1">
                  <a:lumMod val="95000"/>
                </a:schemeClr>
              </a:solidFill>
              <a:latin typeface="Chaucer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1907" y="1238250"/>
            <a:ext cx="5322487" cy="363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562600" y="0"/>
            <a:ext cx="3429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4400" dirty="0" smtClean="0">
                <a:latin typeface="Chaucer" pitchFamily="2" charset="0"/>
                <a:ea typeface="+mj-ea"/>
                <a:cs typeface="+mj-cs"/>
              </a:rPr>
              <a:t>Onglet </a:t>
            </a:r>
            <a:r>
              <a:rPr kumimoji="0" lang="fr-CA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haucer" pitchFamily="2" charset="0"/>
                <a:ea typeface="+mj-ea"/>
                <a:cs typeface="+mj-cs"/>
              </a:rPr>
              <a:t>Étudiants</a:t>
            </a:r>
            <a:endParaRPr kumimoji="0" lang="fr-CA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haucer" pitchFamily="2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57200"/>
            <a:ext cx="2133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+mj-lt"/>
              </a:rPr>
              <a:t>Merci d’inscrire </a:t>
            </a:r>
          </a:p>
          <a:p>
            <a:pPr algn="ctr"/>
            <a:r>
              <a:rPr lang="fr-CA" dirty="0" smtClean="0">
                <a:latin typeface="+mj-lt"/>
              </a:rPr>
              <a:t>Le </a:t>
            </a:r>
            <a:r>
              <a:rPr lang="fr-CA" b="1" dirty="0" smtClean="0">
                <a:latin typeface="+mj-lt"/>
              </a:rPr>
              <a:t>NOM, PRÉNOM </a:t>
            </a:r>
            <a:r>
              <a:rPr lang="fr-CA" dirty="0" smtClean="0">
                <a:latin typeface="+mj-lt"/>
              </a:rPr>
              <a:t>et </a:t>
            </a:r>
            <a:r>
              <a:rPr lang="fr-CA" b="1" dirty="0" smtClean="0">
                <a:latin typeface="+mj-lt"/>
              </a:rPr>
              <a:t>TAILLE de l’étudiant </a:t>
            </a:r>
            <a:r>
              <a:rPr lang="fr-CA" dirty="0" smtClean="0">
                <a:latin typeface="+mj-lt"/>
              </a:rPr>
              <a:t>.</a:t>
            </a:r>
          </a:p>
          <a:p>
            <a:pPr algn="ctr"/>
            <a:endParaRPr lang="fr-CA" dirty="0" smtClean="0">
              <a:latin typeface="+mj-lt"/>
            </a:endParaRPr>
          </a:p>
          <a:p>
            <a:pPr algn="ctr"/>
            <a:endParaRPr lang="fr-CA" dirty="0" smtClean="0">
              <a:latin typeface="+mj-lt"/>
            </a:endParaRPr>
          </a:p>
          <a:p>
            <a:pPr algn="ctr"/>
            <a:r>
              <a:rPr lang="fr-CA" dirty="0" smtClean="0">
                <a:latin typeface="+mj-lt"/>
              </a:rPr>
              <a:t>La colonne </a:t>
            </a:r>
            <a:r>
              <a:rPr lang="fr-CA" b="1" dirty="0" smtClean="0">
                <a:latin typeface="+mj-lt"/>
              </a:rPr>
              <a:t>TAILLE FORTE, </a:t>
            </a:r>
            <a:r>
              <a:rPr lang="fr-CA" dirty="0" smtClean="0">
                <a:latin typeface="+mj-lt"/>
              </a:rPr>
              <a:t>à remplir par « oui », si une toge grande taille est nécessaire. *</a:t>
            </a:r>
          </a:p>
          <a:p>
            <a:pPr algn="ctr"/>
            <a:endParaRPr lang="fr-CA" dirty="0" smtClean="0">
              <a:latin typeface="+mj-lt"/>
            </a:endParaRPr>
          </a:p>
          <a:p>
            <a:pPr algn="ctr"/>
            <a:endParaRPr lang="fr-CA" dirty="0" smtClean="0">
              <a:latin typeface="+mj-lt"/>
            </a:endParaRPr>
          </a:p>
          <a:p>
            <a:pPr algn="ctr"/>
            <a:r>
              <a:rPr lang="fr-CA" dirty="0" smtClean="0">
                <a:latin typeface="+mj-lt"/>
              </a:rPr>
              <a:t>La colonne </a:t>
            </a:r>
            <a:r>
              <a:rPr lang="fr-CA" b="1" dirty="0" smtClean="0">
                <a:latin typeface="+mj-lt"/>
              </a:rPr>
              <a:t>COULEUR,</a:t>
            </a:r>
            <a:r>
              <a:rPr lang="fr-CA" dirty="0" smtClean="0">
                <a:latin typeface="+mj-lt"/>
              </a:rPr>
              <a:t> est à renseigner seulement si vous souhaitez plusieurs couleurs.</a:t>
            </a:r>
            <a:endParaRPr lang="fr-CA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400800"/>
            <a:ext cx="1447800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 smtClean="0">
                <a:latin typeface="Arial Narrow" pitchFamily="34" charset="0"/>
              </a:rPr>
              <a:t>* Voir questions fréquentes</a:t>
            </a:r>
            <a:endParaRPr lang="fr-CA" sz="900" dirty="0">
              <a:latin typeface="Arial Narrow" pitchFamily="34" charset="0"/>
            </a:endParaRPr>
          </a:p>
        </p:txBody>
      </p:sp>
      <p:pic>
        <p:nvPicPr>
          <p:cNvPr id="9" name="Picture 2" descr="Image result for gaspard lp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5105400"/>
            <a:ext cx="5334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09800" y="17526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solidFill>
                  <a:schemeClr val="bg1">
                    <a:lumMod val="95000"/>
                  </a:schemeClr>
                </a:solidFill>
                <a:latin typeface="Chaucer" pitchFamily="2" charset="0"/>
              </a:rPr>
              <a:t>4- Faculté</a:t>
            </a:r>
            <a:endParaRPr lang="fr-CA" sz="5400" dirty="0">
              <a:solidFill>
                <a:schemeClr val="bg1">
                  <a:lumMod val="95000"/>
                </a:schemeClr>
              </a:solidFill>
              <a:latin typeface="Chaucer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632460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629400" y="76200"/>
            <a:ext cx="2514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4400" dirty="0" smtClean="0">
                <a:latin typeface="Chaucer" pitchFamily="2" charset="0"/>
                <a:ea typeface="+mj-ea"/>
                <a:cs typeface="+mj-cs"/>
              </a:rPr>
              <a:t>Faculté</a:t>
            </a:r>
            <a:endParaRPr kumimoji="0" lang="fr-CA" sz="4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haucer" pitchFamily="2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1828800"/>
            <a:ext cx="2514600" cy="1752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52800" y="1828800"/>
            <a:ext cx="2971800" cy="16764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00800" y="1828800"/>
            <a:ext cx="762000" cy="16764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2667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 smtClean="0">
                <a:solidFill>
                  <a:srgbClr val="FFC000"/>
                </a:solidFill>
                <a:latin typeface="Arial Narrow" pitchFamily="34" charset="0"/>
              </a:rPr>
              <a:t>Remplissage automatique, une fois le formulaire complété.</a:t>
            </a:r>
            <a:endParaRPr lang="fr-CA" b="1" dirty="0">
              <a:solidFill>
                <a:srgbClr val="FFC000"/>
              </a:solidFill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2286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000" b="1" dirty="0" smtClean="0">
                <a:solidFill>
                  <a:srgbClr val="FFC000"/>
                </a:solidFill>
                <a:latin typeface="Arial Narrow" pitchFamily="34" charset="0"/>
              </a:rPr>
              <a:t>Remplissage automatique </a:t>
            </a:r>
            <a:endParaRPr lang="fr-CA" sz="1000" b="1" dirty="0">
              <a:solidFill>
                <a:srgbClr val="FFC000"/>
              </a:solidFill>
              <a:latin typeface="Arial Narrow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 flipH="1">
            <a:off x="3276600" y="152400"/>
            <a:ext cx="3200400" cy="1066800"/>
          </a:xfrm>
          <a:prstGeom prst="wedgeRoundRectCallout">
            <a:avLst>
              <a:gd name="adj1" fmla="val -1122"/>
              <a:gd name="adj2" fmla="val 11732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 smtClean="0">
                <a:solidFill>
                  <a:schemeClr val="tx1"/>
                </a:solidFill>
                <a:latin typeface="Arial Narrow" pitchFamily="34" charset="0"/>
              </a:rPr>
              <a:t>Veuillez compléter le sommaire; </a:t>
            </a:r>
            <a:r>
              <a:rPr lang="fr-CA" sz="1600" i="1" dirty="0" smtClean="0">
                <a:solidFill>
                  <a:schemeClr val="tx1"/>
                </a:solidFill>
                <a:latin typeface="Arial Narrow" pitchFamily="34" charset="0"/>
              </a:rPr>
              <a:t>Quantités Toges, Épitoges et mortiers.</a:t>
            </a:r>
            <a:endParaRPr lang="fr-CA" sz="16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3657600"/>
            <a:ext cx="6324600" cy="6858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ular Callout 16"/>
          <p:cNvSpPr/>
          <p:nvPr/>
        </p:nvSpPr>
        <p:spPr>
          <a:xfrm rot="10800000" flipH="1">
            <a:off x="228600" y="4648200"/>
            <a:ext cx="3352800" cy="762000"/>
          </a:xfrm>
          <a:prstGeom prst="wedgeRoundRectCallout">
            <a:avLst>
              <a:gd name="adj1" fmla="val -3057"/>
              <a:gd name="adj2" fmla="val 8511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600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4800" y="4724400"/>
            <a:ext cx="3200400" cy="609600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endParaRPr lang="fr-CA" sz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fr-CA" sz="1200" dirty="0" smtClean="0">
                <a:solidFill>
                  <a:schemeClr val="tx1"/>
                </a:solidFill>
                <a:latin typeface="Arial Narrow" pitchFamily="34" charset="0"/>
              </a:rPr>
              <a:t>Indiquez le NOM, PRÉNOM, et TAILLE du professeur</a:t>
            </a:r>
            <a:r>
              <a:rPr lang="en-US" sz="1200" dirty="0" smtClean="0">
                <a:solidFill>
                  <a:schemeClr val="tx1"/>
                </a:solidFill>
                <a:latin typeface="Arial Narrow" pitchFamily="34" charset="0"/>
              </a:rPr>
              <a:t>. </a:t>
            </a:r>
          </a:p>
          <a:p>
            <a:pPr algn="ctr"/>
            <a:r>
              <a:rPr lang="fr-CA" sz="1200" dirty="0" smtClean="0">
                <a:solidFill>
                  <a:schemeClr val="tx1"/>
                </a:solidFill>
                <a:latin typeface="Arial Narrow" pitchFamily="34" charset="0"/>
              </a:rPr>
              <a:t>Puis le type de toge et d’épitoge </a:t>
            </a:r>
            <a:r>
              <a:rPr lang="fr-CA" sz="1200" dirty="0" smtClean="0">
                <a:solidFill>
                  <a:schemeClr val="tx1"/>
                </a:solidFill>
                <a:latin typeface="Arial Narrow" pitchFamily="34" charset="0"/>
              </a:rPr>
              <a:t>requis.</a:t>
            </a:r>
            <a:endParaRPr lang="fr-CA" sz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endParaRPr lang="en-US" sz="1100" dirty="0" smtClean="0">
              <a:latin typeface="Arial Narrow" pitchFamily="34" charset="0"/>
            </a:endParaRPr>
          </a:p>
          <a:p>
            <a:pPr algn="ctr"/>
            <a:endParaRPr lang="en-US" sz="1100" dirty="0">
              <a:latin typeface="Arial Narrow" pitchFamily="34" charset="0"/>
            </a:endParaRPr>
          </a:p>
        </p:txBody>
      </p:sp>
      <p:pic>
        <p:nvPicPr>
          <p:cNvPr id="18" name="Picture 2" descr="Image result for gaspard lp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199" y="5486400"/>
            <a:ext cx="632460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7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143000" y="17526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solidFill>
                  <a:schemeClr val="bg1">
                    <a:lumMod val="95000"/>
                  </a:schemeClr>
                </a:solidFill>
                <a:latin typeface="Chaucer" pitchFamily="2" charset="0"/>
              </a:rPr>
              <a:t>5- Commande en Vrac</a:t>
            </a:r>
            <a:endParaRPr lang="fr-CA" sz="5400" dirty="0">
              <a:solidFill>
                <a:schemeClr val="bg1">
                  <a:lumMod val="95000"/>
                </a:schemeClr>
              </a:solidFill>
              <a:latin typeface="Chaucer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0"/>
            <a:ext cx="4964992" cy="3810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29200" y="76200"/>
            <a:ext cx="4114800" cy="6096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Chaucer" pitchFamily="2" charset="0"/>
              </a:rPr>
              <a:t>Commande</a:t>
            </a:r>
            <a:r>
              <a:rPr lang="en-US" dirty="0" smtClean="0">
                <a:latin typeface="Chaucer" pitchFamily="2" charset="0"/>
              </a:rPr>
              <a:t> en </a:t>
            </a:r>
            <a:r>
              <a:rPr lang="en-US" dirty="0" err="1" smtClean="0">
                <a:latin typeface="Chaucer" pitchFamily="2" charset="0"/>
              </a:rPr>
              <a:t>Vrac</a:t>
            </a:r>
            <a:endParaRPr lang="en-US" dirty="0">
              <a:latin typeface="Chaucer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685800"/>
            <a:ext cx="4953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+mj-lt"/>
              </a:rPr>
              <a:t>Ce dernier onglet, est à remplir  SEULEMENT si vous ne souhaitez pas compléter l’onglet “Étudiant”.</a:t>
            </a:r>
          </a:p>
          <a:p>
            <a:pPr algn="ctr"/>
            <a:endParaRPr lang="fr-CA" sz="100" dirty="0" smtClean="0">
              <a:latin typeface="+mj-lt"/>
            </a:endParaRPr>
          </a:p>
          <a:p>
            <a:pPr algn="ctr"/>
            <a:r>
              <a:rPr lang="fr-CA" dirty="0" smtClean="0">
                <a:latin typeface="+mj-lt"/>
              </a:rPr>
              <a:t>Vos toges seront livrées sans étiquette nominatives.*</a:t>
            </a:r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" y="6400800"/>
            <a:ext cx="1447800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 smtClean="0">
                <a:latin typeface="Arial Narrow" pitchFamily="34" charset="0"/>
              </a:rPr>
              <a:t>* Voir questions fréquentes</a:t>
            </a:r>
            <a:endParaRPr lang="fr-CA" sz="900" dirty="0">
              <a:latin typeface="Arial Narrow" pitchFamily="34" charset="0"/>
            </a:endParaRPr>
          </a:p>
        </p:txBody>
      </p:sp>
      <p:pic>
        <p:nvPicPr>
          <p:cNvPr id="9" name="Picture 2" descr="Image result for gaspard lp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6172200"/>
            <a:ext cx="50292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62000" y="17526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solidFill>
                  <a:schemeClr val="bg1">
                    <a:lumMod val="95000"/>
                  </a:schemeClr>
                </a:solidFill>
                <a:latin typeface="Chaucer" pitchFamily="2" charset="0"/>
              </a:rPr>
              <a:t>Questions Fréquentes</a:t>
            </a:r>
            <a:endParaRPr lang="fr-CA" sz="5400" dirty="0">
              <a:solidFill>
                <a:schemeClr val="bg1">
                  <a:lumMod val="95000"/>
                </a:schemeClr>
              </a:solidFill>
              <a:latin typeface="Chaucer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067300" y="2781300"/>
            <a:ext cx="685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553200" y="76200"/>
            <a:ext cx="25908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0" dirty="0" err="1" smtClean="0">
                <a:latin typeface="Chaucer" pitchFamily="2" charset="0"/>
                <a:ea typeface="+mj-ea"/>
                <a:cs typeface="+mj-cs"/>
              </a:rPr>
              <a:t>Quesyions</a:t>
            </a:r>
            <a:r>
              <a:rPr lang="en-US" sz="4400" noProof="0" dirty="0" smtClean="0">
                <a:latin typeface="Chaucer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Chaucer" pitchFamily="2" charset="0"/>
                <a:ea typeface="+mj-ea"/>
                <a:cs typeface="+mj-cs"/>
              </a:rPr>
              <a:t>F</a:t>
            </a:r>
            <a:r>
              <a:rPr lang="en-US" sz="4400" noProof="0" dirty="0" err="1" smtClean="0">
                <a:latin typeface="Chaucer" pitchFamily="2" charset="0"/>
                <a:ea typeface="+mj-ea"/>
                <a:cs typeface="+mj-cs"/>
              </a:rPr>
              <a:t>réquentes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haucer" pitchFamily="2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572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A" b="1" dirty="0" smtClean="0">
                <a:solidFill>
                  <a:schemeClr val="tx2">
                    <a:lumMod val="50000"/>
                  </a:schemeClr>
                </a:solidFill>
              </a:rPr>
              <a:t>Quelle est la différence entre une étole en V , les autres étoles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? 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2133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A" b="1" dirty="0" smtClean="0">
                <a:solidFill>
                  <a:schemeClr val="tx2">
                    <a:lumMod val="50000"/>
                  </a:schemeClr>
                </a:solidFill>
              </a:rPr>
              <a:t>Comment puis-je savoir si l’élève à besoin d’une taille forte?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657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A" b="1" dirty="0" smtClean="0">
                <a:solidFill>
                  <a:schemeClr val="tx2">
                    <a:lumMod val="50000"/>
                  </a:schemeClr>
                </a:solidFill>
              </a:rPr>
              <a:t>J’ai un(e) élève/professeur(e) avec un besoin spécifique, que faire?</a:t>
            </a:r>
            <a:endParaRPr lang="fr-C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50292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A" b="1" dirty="0" smtClean="0">
                <a:solidFill>
                  <a:schemeClr val="tx2">
                    <a:lumMod val="50000"/>
                  </a:schemeClr>
                </a:solidFill>
              </a:rPr>
              <a:t>Quelle est la différence entre remplir l’onglet « Étudiants » et « Commande en vrac »?</a:t>
            </a:r>
            <a:endParaRPr lang="fr-C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66800" y="5638800"/>
            <a:ext cx="6629400" cy="9906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L’onglet “ Étudiant” permet de personnaliser vos toges.  Nous apposons une étiquette sur chaque toge, et nous pouvons aussi vous dire quelle personne n’as pas retourné sa toge.</a:t>
            </a:r>
          </a:p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L’onglet «  Commande en Vrac », s’utilise si vous ne voulez pas renseigner votre liste de graduation. Les services de personnalisation ne peuvent pas s’appliquer.</a:t>
            </a:r>
            <a:endParaRPr lang="fr-CA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4038600"/>
            <a:ext cx="6629400" cy="914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Chez Gaspard nous estimons que tous nos gradué(e)s doivent se sentir bien dans leur toges. Notre service peut fournir des toges sur-mesure, sans frais supplémentaire. ( femme enceinte, petite taille, fauteuil, mortier XL…). </a:t>
            </a:r>
          </a:p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Contactez Déborah  au  204.949.5709 ou par courriel au </a:t>
            </a:r>
            <a:r>
              <a:rPr lang="fr-CA" sz="1200" u="sng" dirty="0" smtClean="0">
                <a:solidFill>
                  <a:schemeClr val="tx1"/>
                </a:solidFill>
                <a:latin typeface="+mj-lt"/>
                <a:hlinkClick r:id="rId3"/>
              </a:rPr>
              <a:t>djourdanne@gaspard.ca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 .</a:t>
            </a:r>
          </a:p>
          <a:p>
            <a:endParaRPr lang="fr-CA" sz="1050" dirty="0">
              <a:latin typeface="Arial Narrow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2514600"/>
            <a:ext cx="6629400" cy="914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Vous pouvez vous aider de notre table des tailles : </a:t>
            </a:r>
            <a:r>
              <a:rPr lang="fr-CA" sz="1200" dirty="0" smtClean="0">
                <a:solidFill>
                  <a:schemeClr val="tx1"/>
                </a:solidFill>
                <a:latin typeface="+mj-lt"/>
                <a:hlinkClick r:id="rId4"/>
              </a:rPr>
              <a:t>https://www.gaspard.ca/template/forms/2019_forms/</a:t>
            </a:r>
          </a:p>
          <a:p>
            <a:r>
              <a:rPr lang="fr-CA" sz="1200" dirty="0" smtClean="0">
                <a:solidFill>
                  <a:schemeClr val="tx1"/>
                </a:solidFill>
                <a:latin typeface="+mj-lt"/>
                <a:hlinkClick r:id="rId4"/>
              </a:rPr>
              <a:t>Gaspard_Order_Guide_2019_Web_Fr.pdf</a:t>
            </a:r>
            <a:endParaRPr lang="fr-CA" sz="1200" dirty="0" smtClean="0">
              <a:solidFill>
                <a:schemeClr val="tx1"/>
              </a:solidFill>
              <a:latin typeface="+mj-lt"/>
            </a:endParaRPr>
          </a:p>
          <a:p>
            <a:r>
              <a:rPr lang="fr-CA" sz="1200" dirty="0" smtClean="0">
                <a:solidFill>
                  <a:schemeClr val="tx1"/>
                </a:solidFill>
                <a:latin typeface="+mj-lt"/>
              </a:rPr>
              <a:t>Plus en détail: Si le tour de taille est supérieur à 60” , et les épaules plus larges que 16”  l’élève est éligible. N’hésitez pas à vérifier avec votre représentant des ventes.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8600" y="914400"/>
            <a:ext cx="6629400" cy="9906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050" dirty="0">
              <a:solidFill>
                <a:schemeClr val="tx1"/>
              </a:solidFill>
              <a:latin typeface="Arial Narrow" pitchFamily="34" charset="0"/>
            </a:endParaRP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914400"/>
            <a:ext cx="457200" cy="78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914400"/>
            <a:ext cx="609600" cy="770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143000" y="1676400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050" dirty="0" smtClean="0">
                <a:latin typeface="+mj-lt"/>
              </a:rPr>
              <a:t>Étoles en V</a:t>
            </a:r>
            <a:endParaRPr lang="fr-CA" sz="105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676400"/>
            <a:ext cx="1447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050" dirty="0" smtClean="0">
                <a:latin typeface="+mj-lt"/>
              </a:rPr>
              <a:t>Étoles traditionnelles</a:t>
            </a:r>
            <a:endParaRPr lang="fr-CA" sz="105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4600" y="914400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 smtClean="0">
                <a:latin typeface="+mj-lt"/>
              </a:rPr>
              <a:t>Généralement les Étoles en V, font partis du costume de graduation. </a:t>
            </a:r>
          </a:p>
          <a:p>
            <a:pPr algn="ctr"/>
            <a:r>
              <a:rPr lang="fr-CA" sz="1200" dirty="0" smtClean="0">
                <a:latin typeface="+mj-lt"/>
              </a:rPr>
              <a:t>Les autres Étoles sont utilisées comme prix, récompenses </a:t>
            </a:r>
            <a:r>
              <a:rPr lang="fr-CA" sz="1200" dirty="0" err="1" smtClean="0">
                <a:latin typeface="+mj-lt"/>
              </a:rPr>
              <a:t>etc</a:t>
            </a:r>
            <a:r>
              <a:rPr lang="fr-CA" sz="1200" dirty="0" smtClean="0">
                <a:latin typeface="+mj-lt"/>
              </a:rPr>
              <a:t>…</a:t>
            </a:r>
            <a:endParaRPr lang="fr-CA" sz="1200" dirty="0">
              <a:latin typeface="+mj-lt"/>
            </a:endParaRPr>
          </a:p>
        </p:txBody>
      </p:sp>
      <p:pic>
        <p:nvPicPr>
          <p:cNvPr id="17" name="Picture 2" descr="Image result for gaspard lp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01000" y="6324600"/>
            <a:ext cx="1013461" cy="381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  <p:bldP spid="9" grpId="0" build="allAtOnce"/>
      <p:bldP spid="11" grpId="0" build="allAtOnce"/>
      <p:bldP spid="19" grpId="0" build="allAtOnce" animBg="1"/>
      <p:bldP spid="20" grpId="0" build="allAtOnce" animBg="1"/>
      <p:bldP spid="21" grpId="0" build="allAtOnce" animBg="1"/>
      <p:bldP spid="22" grpId="0" animBg="1"/>
      <p:bldP spid="13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893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659</Words>
  <Application>Microsoft Office PowerPoint</Application>
  <PresentationFormat>On-screen Show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Nos onglets</vt:lpstr>
      <vt:lpstr>Slide 3</vt:lpstr>
      <vt:lpstr>Sommaire</vt:lpstr>
      <vt:lpstr>Sommaire</vt:lpstr>
      <vt:lpstr>Sommaire</vt:lpstr>
      <vt:lpstr>Sommaire</vt:lpstr>
      <vt:lpstr>Slide 8</vt:lpstr>
      <vt:lpstr>Slide 9</vt:lpstr>
      <vt:lpstr>Slide 10</vt:lpstr>
      <vt:lpstr>Slide 11</vt:lpstr>
      <vt:lpstr>Slide 12</vt:lpstr>
      <vt:lpstr>Commande en Vrac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Deborah</dc:creator>
  <cp:lastModifiedBy>Deborah</cp:lastModifiedBy>
  <cp:revision>130</cp:revision>
  <dcterms:created xsi:type="dcterms:W3CDTF">2019-11-01T18:49:44Z</dcterms:created>
  <dcterms:modified xsi:type="dcterms:W3CDTF">2020-01-03T20:19:24Z</dcterms:modified>
</cp:coreProperties>
</file>